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4" r:id="rId4"/>
    <p:sldMasterId id="2147483999" r:id="rId5"/>
  </p:sldMasterIdLst>
  <p:notesMasterIdLst>
    <p:notesMasterId r:id="rId39"/>
  </p:notesMasterIdLst>
  <p:sldIdLst>
    <p:sldId id="256" r:id="rId6"/>
    <p:sldId id="272" r:id="rId7"/>
    <p:sldId id="284" r:id="rId8"/>
    <p:sldId id="285" r:id="rId9"/>
    <p:sldId id="286" r:id="rId10"/>
    <p:sldId id="287" r:id="rId11"/>
    <p:sldId id="288" r:id="rId12"/>
    <p:sldId id="289" r:id="rId13"/>
    <p:sldId id="257" r:id="rId14"/>
    <p:sldId id="271" r:id="rId15"/>
    <p:sldId id="258" r:id="rId16"/>
    <p:sldId id="259" r:id="rId17"/>
    <p:sldId id="283" r:id="rId18"/>
    <p:sldId id="260" r:id="rId19"/>
    <p:sldId id="274" r:id="rId20"/>
    <p:sldId id="280" r:id="rId21"/>
    <p:sldId id="279" r:id="rId22"/>
    <p:sldId id="265" r:id="rId23"/>
    <p:sldId id="276" r:id="rId24"/>
    <p:sldId id="291" r:id="rId25"/>
    <p:sldId id="292" r:id="rId26"/>
    <p:sldId id="263" r:id="rId27"/>
    <p:sldId id="264" r:id="rId28"/>
    <p:sldId id="266" r:id="rId29"/>
    <p:sldId id="303" r:id="rId30"/>
    <p:sldId id="301" r:id="rId31"/>
    <p:sldId id="297" r:id="rId32"/>
    <p:sldId id="295" r:id="rId33"/>
    <p:sldId id="296" r:id="rId34"/>
    <p:sldId id="298" r:id="rId35"/>
    <p:sldId id="299" r:id="rId36"/>
    <p:sldId id="269" r:id="rId37"/>
    <p:sldId id="302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A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400417-A718-4F14-8B9A-5305C84BC5F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B8B6E5-5E03-4B11-863E-B88244C18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4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hyperlink" Target="http://www.usda.gov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hyperlink" Target="http://www.usda.gov/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hyperlink" Target="http://www.usda.gov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da.gov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hyperlink" Target="http://www.usda.gov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hyperlink" Target="http://www.usda.gov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BCBC-0E27-4C61-98F3-1718EC23AE7C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65A4-471E-44A7-9D22-44655D0A0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6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4647-A7EC-4C46-AAC7-161506BEF24C}" type="datetime1">
              <a:rPr lang="en-US" smtClean="0"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58416" cy="1132702"/>
          </a:xfrm>
          <a:prstGeom prst="rect">
            <a:avLst/>
          </a:prstGeom>
          <a:solidFill>
            <a:schemeClr val="tx1">
              <a:lumMod val="50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4251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7F09-D219-4C99-B922-0C76BD47D3F8}" type="datetime1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6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AE47-F4F7-4FB7-A2AD-06E1CAE446D2}" type="datetime1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88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31D2-52DB-49F3-A925-5CA4837CF81B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7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B462-4902-4AB5-9F4E-94318C3CF536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32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5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C0CA-0B50-4301-B84B-A6A7B8E12310}" type="datetime1">
              <a:rPr lang="en-US" smtClean="0"/>
              <a:t>10/13/2015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 userDrawn="1"/>
        </p:nvGrpSpPr>
        <p:grpSpPr>
          <a:xfrm>
            <a:off x="3707846" y="6477000"/>
            <a:ext cx="1728308" cy="248922"/>
            <a:chOff x="-475484" y="6318852"/>
            <a:chExt cx="2783718" cy="77107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89" y="6318854"/>
              <a:ext cx="1800345" cy="77107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10" name="Picture 4" descr="USDA Logo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5484" y="6318852"/>
              <a:ext cx="934595" cy="77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47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2C89-4F64-4716-8507-0D150DE57843}" type="datetime1">
              <a:rPr lang="en-US" smtClean="0"/>
              <a:t>10/13/2015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 userDrawn="1"/>
        </p:nvGrpSpPr>
        <p:grpSpPr>
          <a:xfrm>
            <a:off x="3707846" y="6477000"/>
            <a:ext cx="1728308" cy="248922"/>
            <a:chOff x="-475484" y="6318852"/>
            <a:chExt cx="2783718" cy="77107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89" y="6318854"/>
              <a:ext cx="1800345" cy="77107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10" name="Picture 4" descr="USDA Logo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5484" y="6318852"/>
              <a:ext cx="934595" cy="77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381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47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E7C6-6213-4CBC-867B-F94BEB1DBF70}" type="datetime1">
              <a:rPr lang="en-US" smtClean="0"/>
              <a:t>10/13/2015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 userDrawn="1"/>
        </p:nvGrpSpPr>
        <p:grpSpPr>
          <a:xfrm>
            <a:off x="3707846" y="6477000"/>
            <a:ext cx="1728308" cy="248922"/>
            <a:chOff x="-475484" y="6318852"/>
            <a:chExt cx="2783718" cy="77107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89" y="6318854"/>
              <a:ext cx="1800345" cy="77107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10" name="Picture 4" descr="USDA Logo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5484" y="6318852"/>
              <a:ext cx="934595" cy="77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04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8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FD5E-25F6-44AC-A7BA-C5059880C14D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65A4-471E-44A7-9D22-44655D0A0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5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7B10-31B5-45E0-8EB3-37982FAFCBA6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65A4-471E-44A7-9D22-44655D0A0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1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A54B-5368-4718-9FF7-7DD91BD6E9EC}" type="datetime1">
              <a:rPr lang="en-US" smtClean="0"/>
              <a:t>10/13/2015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33800" y="6394475"/>
            <a:ext cx="1728308" cy="248922"/>
            <a:chOff x="-475484" y="6318852"/>
            <a:chExt cx="2783718" cy="7710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89" y="6318854"/>
              <a:ext cx="1800345" cy="77107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9" name="Picture 4" descr="USDA Logo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5484" y="6318852"/>
              <a:ext cx="934595" cy="77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9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B017-2E87-491D-8BB2-AA212012BB81}" type="datetime1">
              <a:rPr lang="en-US" smtClean="0"/>
              <a:t>10/13/2015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 userDrawn="1"/>
        </p:nvGrpSpPr>
        <p:grpSpPr>
          <a:xfrm>
            <a:off x="3810000" y="6394475"/>
            <a:ext cx="1727368" cy="248922"/>
            <a:chOff x="-475484" y="6318852"/>
            <a:chExt cx="2782204" cy="77107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75" y="6318855"/>
              <a:ext cx="1800345" cy="77107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19" name="Picture 4" descr="USDA Logo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5484" y="6318852"/>
              <a:ext cx="934595" cy="77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223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9549-39BC-44CB-975A-C882EA70C130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1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74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1E1E-F01F-44C8-B8B0-DAE7F2071435}" type="datetime1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3810000" y="6394475"/>
            <a:ext cx="1727368" cy="248922"/>
            <a:chOff x="-475484" y="6318852"/>
            <a:chExt cx="2782204" cy="7710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75" y="6318855"/>
              <a:ext cx="1800345" cy="77107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11" name="Picture 4" descr="USDA Logo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5484" y="6318852"/>
              <a:ext cx="934595" cy="77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4187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4112-4A1E-4A30-BC39-296E66415F36}" type="datetime1">
              <a:rPr lang="en-US" smtClean="0"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7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7C05-7A14-4FF4-95B7-110F9E51CA52}" type="datetime1">
              <a:rPr lang="en-US" smtClean="0"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8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CCECF-4FA6-49E5-B02A-79310CB9CA1C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65A4-471E-44A7-9D22-44655D0A0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97646-2459-4078-A663-EAA4AE392E6B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FC83-3855-4549-A314-0D5D2BA6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97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3998" r:id="rId12"/>
    <p:sldLayoutId id="2147483997" r:id="rId13"/>
    <p:sldLayoutId id="2147483974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5.jp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3" y="228601"/>
            <a:ext cx="69342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Regional Conservation Partnership Program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Idaho</a:t>
            </a:r>
          </a:p>
          <a:p>
            <a:r>
              <a:rPr lang="en-US" sz="1700" dirty="0" smtClean="0"/>
              <a:t>Compiled by J. Howard Johnson – District Conservationist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4800" y="2743200"/>
            <a:ext cx="2038200" cy="2853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267450" cy="1185476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0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More Partners </a:t>
            </a:r>
            <a:r>
              <a:rPr lang="en-US" sz="2800" dirty="0" smtClean="0"/>
              <a:t>bring innovation, new ideas, resources and local expertise to solve problems</a:t>
            </a:r>
            <a:endParaRPr lang="en-US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382000" cy="4038600"/>
          </a:xfrm>
          <a:prstGeom prst="rect">
            <a:avLst/>
          </a:prstGeom>
          <a:noFill/>
          <a:ln w="28575" cmpd="thickThin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1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096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4000" dirty="0" smtClean="0"/>
              <a:t>Receives funding: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4999"/>
            <a:ext cx="4061186" cy="4055691"/>
          </a:xfrm>
          <a:prstGeom prst="rect">
            <a:avLst/>
          </a:prstGeom>
          <a:noFill/>
          <a:ln w="28575" cmpd="thickThin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828800"/>
            <a:ext cx="3657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$100 million each year directly from the 2014 Farm Bill</a:t>
            </a:r>
          </a:p>
          <a:p>
            <a:endParaRPr lang="en-US" sz="800" dirty="0" smtClean="0"/>
          </a:p>
          <a:p>
            <a:r>
              <a:rPr lang="en-US" sz="2800" dirty="0" smtClean="0"/>
              <a:t>Also, by reserving 7% of funds from the four covered programs annually</a:t>
            </a:r>
          </a:p>
          <a:p>
            <a:endParaRPr lang="en-US" sz="800" dirty="0" smtClean="0"/>
          </a:p>
          <a:p>
            <a:r>
              <a:rPr lang="en-US" sz="2800" dirty="0" smtClean="0"/>
              <a:t>Over five years, USDA plans to invest up to $1.2 billion with partners matching funding that could be as much as $2.4 billion for conservation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85800"/>
          </a:xfrm>
        </p:spPr>
        <p:txBody>
          <a:bodyPr>
            <a:normAutofit/>
          </a:bodyPr>
          <a:lstStyle/>
          <a:p>
            <a:pPr lvl="0" algn="l"/>
            <a:r>
              <a:rPr lang="en-US" sz="3600" dirty="0" smtClean="0"/>
              <a:t>Allocates funding by: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7" y="1752600"/>
            <a:ext cx="8229600" cy="4297363"/>
          </a:xfrm>
        </p:spPr>
        <p:txBody>
          <a:bodyPr/>
          <a:lstStyle/>
          <a:p>
            <a:r>
              <a:rPr lang="en-US" sz="2800" dirty="0" smtClean="0"/>
              <a:t>40% for projects based on a national competitive process</a:t>
            </a:r>
          </a:p>
          <a:p>
            <a:r>
              <a:rPr lang="en-US" sz="2800" dirty="0" smtClean="0"/>
              <a:t>25</a:t>
            </a:r>
            <a:r>
              <a:rPr lang="en-US" sz="2800" dirty="0"/>
              <a:t>% for a state competitive process administered by STC’s</a:t>
            </a:r>
          </a:p>
          <a:p>
            <a:r>
              <a:rPr lang="en-US" sz="2800" dirty="0" smtClean="0"/>
              <a:t>35</a:t>
            </a:r>
            <a:r>
              <a:rPr lang="en-US" sz="2800" dirty="0"/>
              <a:t>% for projects in critical conservation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12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7610475" cy="1820501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Priority will be given to multistate Projects</a:t>
            </a:r>
          </a:p>
          <a:p>
            <a:endParaRPr lang="en-US" dirty="0" smtClean="0"/>
          </a:p>
          <a:p>
            <a:r>
              <a:rPr lang="en-US" dirty="0" smtClean="0"/>
              <a:t>National priorities for FY 2014/2015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Water quantity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Water 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Soil health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 risk </a:t>
            </a:r>
            <a:r>
              <a:rPr lang="en-US" dirty="0"/>
              <a:t>s</a:t>
            </a:r>
            <a:r>
              <a:rPr lang="en-US" dirty="0" smtClean="0"/>
              <a:t>pecies habitat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Air quality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Funding Pool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096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600" dirty="0" smtClean="0"/>
              <a:t>Allows the Secretary to establish Critical Conservation Areas: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Up to </a:t>
            </a:r>
            <a:r>
              <a:rPr lang="en-US" sz="2800" dirty="0"/>
              <a:t>8 areas </a:t>
            </a:r>
          </a:p>
          <a:p>
            <a:r>
              <a:rPr lang="en-US" sz="2800" dirty="0" smtClean="0"/>
              <a:t>Give </a:t>
            </a:r>
            <a:r>
              <a:rPr lang="en-US" sz="2800" dirty="0"/>
              <a:t>priority to areas:</a:t>
            </a:r>
          </a:p>
          <a:p>
            <a:pPr lvl="1"/>
            <a:r>
              <a:rPr lang="en-US" dirty="0"/>
              <a:t>With significant agricultural production</a:t>
            </a:r>
          </a:p>
          <a:p>
            <a:pPr lvl="1"/>
            <a:r>
              <a:rPr lang="en-US" dirty="0"/>
              <a:t>Benefiting from water quality or quantity  improvement</a:t>
            </a:r>
          </a:p>
          <a:p>
            <a:pPr lvl="1"/>
            <a:r>
              <a:rPr lang="en-US" dirty="0"/>
              <a:t>Containing landowners and producers that need to meet or avoid negatively impacting regulations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Critical Conservation Areas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2973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Great Lakes Region </a:t>
            </a:r>
            <a:r>
              <a:rPr lang="en-US" sz="1500" dirty="0" smtClean="0"/>
              <a:t>(IL, IN, MI, MN, NY, PA,OH, WI)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Chesapeake Bay Watershed </a:t>
            </a:r>
            <a:r>
              <a:rPr lang="en-US" sz="1500" dirty="0" smtClean="0"/>
              <a:t>(DE, MD, NY, PA, VA,WV)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Mississippi River Basin </a:t>
            </a:r>
            <a:r>
              <a:rPr lang="en-US" sz="1500" dirty="0" smtClean="0"/>
              <a:t>(AR, KY, IA, IL, IN, LA, MN, MS, OH, SD,TN, WI)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Longleaf Pine Range </a:t>
            </a:r>
            <a:r>
              <a:rPr lang="en-US" sz="1500" dirty="0" smtClean="0"/>
              <a:t>(AL, FL, GA, LA, MS, NC, SC, TX,VA)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Columbia River Basin </a:t>
            </a:r>
            <a:r>
              <a:rPr lang="en-US" sz="1500" b="1" dirty="0" smtClean="0">
                <a:solidFill>
                  <a:srgbClr val="00B0F0"/>
                </a:solidFill>
              </a:rPr>
              <a:t>(ID, OR, WA)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California Bay Delta </a:t>
            </a:r>
            <a:r>
              <a:rPr lang="en-US" sz="1500" dirty="0" smtClean="0"/>
              <a:t>(CA)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Prairie Grasslands Region </a:t>
            </a:r>
            <a:r>
              <a:rPr lang="en-US" sz="1500" dirty="0" smtClean="0"/>
              <a:t>(CO, KS, IA,MO, MN, MT, ND, NE, NM, SD, TX, WY)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Colorado River Basin </a:t>
            </a:r>
            <a:r>
              <a:rPr lang="en-US" sz="1700" dirty="0" smtClean="0"/>
              <a:t>(AZ, CA,CO, NM, NV, UT, WY)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16</a:t>
            </a:fld>
            <a:endParaRPr lang="en-US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3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Priority Resource Concerns for Idaho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438400"/>
            <a:ext cx="4267200" cy="3886200"/>
          </a:xfrm>
        </p:spPr>
        <p:txBody>
          <a:bodyPr>
            <a:normAutofit/>
          </a:bodyPr>
          <a:lstStyle/>
          <a:p>
            <a:r>
              <a:rPr lang="en-US" dirty="0"/>
              <a:t>Water </a:t>
            </a:r>
            <a:r>
              <a:rPr lang="en-US" dirty="0" smtClean="0"/>
              <a:t>Quantity</a:t>
            </a:r>
          </a:p>
          <a:p>
            <a:endParaRPr lang="en-US" dirty="0"/>
          </a:p>
          <a:p>
            <a:r>
              <a:rPr lang="en-US" dirty="0"/>
              <a:t>Water </a:t>
            </a:r>
            <a:r>
              <a:rPr lang="en-US" dirty="0" smtClean="0"/>
              <a:t>Quality</a:t>
            </a:r>
          </a:p>
          <a:p>
            <a:endParaRPr lang="en-US" dirty="0"/>
          </a:p>
          <a:p>
            <a:r>
              <a:rPr lang="en-US" dirty="0"/>
              <a:t>Forestland </a:t>
            </a:r>
            <a:r>
              <a:rPr lang="en-US" dirty="0" smtClean="0"/>
              <a:t>Health</a:t>
            </a:r>
          </a:p>
          <a:p>
            <a:endParaRPr lang="en-US" dirty="0"/>
          </a:p>
          <a:p>
            <a:r>
              <a:rPr lang="en-US" dirty="0"/>
              <a:t>Rangeland Health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1"/>
            <a:ext cx="4191000" cy="297180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r>
              <a:rPr lang="en-US" dirty="0"/>
              <a:t>Soil Health/Soil </a:t>
            </a:r>
            <a:r>
              <a:rPr lang="en-US" dirty="0" smtClean="0"/>
              <a:t>Erosion</a:t>
            </a:r>
          </a:p>
          <a:p>
            <a:endParaRPr lang="en-US" dirty="0"/>
          </a:p>
          <a:p>
            <a:r>
              <a:rPr lang="en-US" dirty="0"/>
              <a:t>Species of Concern – Wetland/Upland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17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904" y="4876800"/>
            <a:ext cx="1905000" cy="1613843"/>
          </a:xfrm>
          <a:prstGeom prst="rect">
            <a:avLst/>
          </a:prstGeom>
          <a:noFill/>
          <a:ln w="25400" cmpd="thickThin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NRCS is now accepting proposals for RCPP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 smtClean="0"/>
              <a:t>The </a:t>
            </a:r>
            <a:r>
              <a:rPr lang="en-US" sz="2400" dirty="0"/>
              <a:t>announcement for program funding can be found on </a:t>
            </a:r>
            <a:r>
              <a:rPr lang="en-US" sz="2400" b="1" dirty="0"/>
              <a:t>grants.gov</a:t>
            </a:r>
            <a:r>
              <a:rPr lang="en-US" sz="2400" dirty="0"/>
              <a:t>. More information on the </a:t>
            </a:r>
            <a:r>
              <a:rPr lang="en-US" sz="2400" dirty="0" smtClean="0"/>
              <a:t>program </a:t>
            </a:r>
            <a:r>
              <a:rPr lang="en-US" sz="2400" dirty="0"/>
              <a:t>can be found at </a:t>
            </a:r>
            <a:r>
              <a:rPr lang="en-US" sz="2400" dirty="0" smtClean="0">
                <a:solidFill>
                  <a:srgbClr val="FF0000"/>
                </a:solidFill>
              </a:rPr>
              <a:t>nrcs.usda.gov</a:t>
            </a:r>
          </a:p>
          <a:p>
            <a:pPr lvl="0"/>
            <a:endParaRPr lang="en-US" sz="2400" dirty="0"/>
          </a:p>
          <a:p>
            <a:pPr lvl="0"/>
            <a:endParaRPr lang="en-US" sz="2400" dirty="0" smtClean="0"/>
          </a:p>
          <a:p>
            <a:pPr lvl="0"/>
            <a:endParaRPr lang="en-US" sz="2400" dirty="0"/>
          </a:p>
          <a:p>
            <a:pPr lvl="0"/>
            <a:endParaRPr lang="en-US" sz="2400" dirty="0" smtClean="0"/>
          </a:p>
          <a:p>
            <a:pPr lvl="0"/>
            <a:endParaRPr lang="en-US" sz="2400" dirty="0"/>
          </a:p>
          <a:p>
            <a:pPr lvl="0"/>
            <a:endParaRPr lang="en-US" sz="2400" dirty="0" smtClean="0"/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Pre-proposals are due July 14, and full proposals are due September 26</a:t>
            </a:r>
          </a:p>
          <a:p>
            <a:pPr marL="0" lvl="0" indent="0">
              <a:buNone/>
            </a:pP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18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9" y="2819400"/>
            <a:ext cx="85153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7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Eligible lands and partners for RCPP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en-US" sz="1100" dirty="0"/>
          </a:p>
          <a:p>
            <a:pPr lvl="0"/>
            <a:r>
              <a:rPr lang="en-US" dirty="0"/>
              <a:t>Eligible land includes: </a:t>
            </a:r>
            <a:endParaRPr lang="en-US" dirty="0" smtClean="0"/>
          </a:p>
          <a:p>
            <a:pPr lvl="1"/>
            <a:r>
              <a:rPr lang="en-US" dirty="0" smtClean="0"/>
              <a:t>cropland</a:t>
            </a:r>
            <a:r>
              <a:rPr lang="en-US" dirty="0"/>
              <a:t>, grassland, rangeland, pastureland, nonindustrial forest land, other land incidental to agricultural production (wetlands, buffers etc</a:t>
            </a:r>
            <a:r>
              <a:rPr lang="en-US" dirty="0" smtClean="0"/>
              <a:t>.)</a:t>
            </a:r>
          </a:p>
          <a:p>
            <a:pPr marL="0" lvl="0" indent="0">
              <a:buNone/>
            </a:pPr>
            <a:endParaRPr lang="en-US" sz="1300" dirty="0"/>
          </a:p>
          <a:p>
            <a:pPr lvl="0"/>
            <a:r>
              <a:rPr lang="en-US" dirty="0"/>
              <a:t>Eligible partners may include: </a:t>
            </a:r>
            <a:endParaRPr lang="en-US" dirty="0" smtClean="0"/>
          </a:p>
          <a:p>
            <a:pPr lvl="1"/>
            <a:r>
              <a:rPr lang="en-US" dirty="0" smtClean="0"/>
              <a:t>agricultural </a:t>
            </a:r>
            <a:r>
              <a:rPr lang="en-US" dirty="0"/>
              <a:t>producer associations, </a:t>
            </a:r>
            <a:r>
              <a:rPr lang="en-US" dirty="0" smtClean="0"/>
              <a:t>Forestry producer </a:t>
            </a:r>
            <a:r>
              <a:rPr lang="en-US" dirty="0"/>
              <a:t>associations, groups of producers, State or </a:t>
            </a:r>
            <a:r>
              <a:rPr lang="en-US" dirty="0" smtClean="0"/>
              <a:t>units </a:t>
            </a:r>
            <a:r>
              <a:rPr lang="en-US" dirty="0"/>
              <a:t>of local governments, Indian tribes, farmer cooperatives, water district, irrigation district, rural water districts, municipal water or wastewater treatment entities, conservation driven nongovernmental organizations, institutions of higher education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Le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" r="-609" b="13348"/>
          <a:stretch>
            <a:fillRect/>
          </a:stretch>
        </p:blipFill>
        <p:spPr bwMode="auto">
          <a:xfrm>
            <a:off x="5791200" y="4698881"/>
            <a:ext cx="1981200" cy="194815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6752" y="3433033"/>
            <a:ext cx="2452895" cy="1641475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051361"/>
              </p:ext>
            </p:extLst>
          </p:nvPr>
        </p:nvGraphicFramePr>
        <p:xfrm>
          <a:off x="7606913" y="3290119"/>
          <a:ext cx="1189038" cy="335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Photo Editor Photo" r:id="rId5" imgW="2943636" imgH="9993120" progId="MSPhotoEd.3">
                  <p:embed/>
                </p:oleObj>
              </mc:Choice>
              <mc:Fallback>
                <p:oleObj name="Photo Editor Photo" r:id="rId5" imgW="2943636" imgH="999312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6913" y="3290119"/>
                        <a:ext cx="1189038" cy="335691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179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179" y="3340789"/>
            <a:ext cx="1777042" cy="234246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6327" y="4525162"/>
            <a:ext cx="2487966" cy="1777341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022" y="5067843"/>
            <a:ext cx="2155555" cy="1539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1850" y="3271453"/>
            <a:ext cx="1885950" cy="131615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1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project area does not need to be contiguous, but the geographic boundaries need to be described</a:t>
            </a:r>
          </a:p>
          <a:p>
            <a:endParaRPr lang="en-US" dirty="0" smtClean="0"/>
          </a:p>
          <a:p>
            <a:r>
              <a:rPr lang="en-US" dirty="0" smtClean="0"/>
              <a:t>The project must address at least one identified priority resource concern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No funding may be used to cover partner administrative </a:t>
            </a:r>
            <a:r>
              <a:rPr lang="en-US" dirty="0" smtClean="0"/>
              <a:t>costs</a:t>
            </a:r>
          </a:p>
          <a:p>
            <a:pPr lvl="0"/>
            <a:endParaRPr lang="en-US" dirty="0"/>
          </a:p>
          <a:p>
            <a:r>
              <a:rPr lang="en-US" dirty="0" smtClean="0"/>
              <a:t>The State Conservationist must provide a letter of support for the project no matter if the project proposal is submitted for the CCA, National or State funding pools during the full proposal phase of the program.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Caveats 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9067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NRCS may give higher priority to proposals that: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6239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900" dirty="0" smtClean="0"/>
              <a:t>Deliver </a:t>
            </a:r>
            <a:r>
              <a:rPr lang="en-US" sz="2900" dirty="0"/>
              <a:t>high percentages of applied conservation to address conservation priorities or local, State, regional, or national conservation </a:t>
            </a:r>
            <a:r>
              <a:rPr lang="en-US" sz="2900" dirty="0" smtClean="0"/>
              <a:t>initiatives</a:t>
            </a:r>
          </a:p>
          <a:p>
            <a:pPr lvl="0"/>
            <a:endParaRPr lang="en-US" sz="900" dirty="0"/>
          </a:p>
          <a:p>
            <a:pPr lvl="0"/>
            <a:r>
              <a:rPr lang="en-US" sz="2900" dirty="0"/>
              <a:t>Significantly leverage non-Federal financial and technical resources and coordinate with other local, State, regional, or national </a:t>
            </a:r>
            <a:r>
              <a:rPr lang="en-US" sz="2900" dirty="0" smtClean="0"/>
              <a:t>efforts</a:t>
            </a:r>
          </a:p>
          <a:p>
            <a:pPr lvl="0"/>
            <a:endParaRPr lang="en-US" sz="1000" dirty="0"/>
          </a:p>
          <a:p>
            <a:pPr lvl="0"/>
            <a:r>
              <a:rPr lang="en-US" sz="2900" dirty="0"/>
              <a:t>Provide innovation in conservation methods and </a:t>
            </a:r>
            <a:r>
              <a:rPr lang="en-US" sz="2900" dirty="0" smtClean="0"/>
              <a:t>delivery</a:t>
            </a:r>
          </a:p>
          <a:p>
            <a:pPr lvl="0"/>
            <a:endParaRPr lang="en-US" sz="1000" dirty="0"/>
          </a:p>
          <a:p>
            <a:r>
              <a:rPr lang="en-US" sz="2900" dirty="0"/>
              <a:t>Assist producers in meeting or avoiding the need for a natural resource regulatory requirement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457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Partnership Agreements: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Partnership agreements may not exceed 5 years</a:t>
            </a:r>
            <a:r>
              <a:rPr lang="en-US" dirty="0"/>
              <a:t>; however, NRCS may extend the agreement 1 time for up to 12 </a:t>
            </a:r>
            <a:r>
              <a:rPr lang="en-US" dirty="0" smtClean="0"/>
              <a:t>months</a:t>
            </a:r>
          </a:p>
          <a:p>
            <a:endParaRPr lang="en-US" dirty="0" smtClean="0"/>
          </a:p>
          <a:p>
            <a:endParaRPr lang="en-US" sz="1100" dirty="0" smtClean="0"/>
          </a:p>
          <a:p>
            <a:r>
              <a:rPr lang="en-US" dirty="0" smtClean="0"/>
              <a:t>The </a:t>
            </a:r>
            <a:r>
              <a:rPr lang="en-US" dirty="0"/>
              <a:t>partnership agreement defines the scope of the project, including</a:t>
            </a:r>
            <a:r>
              <a:rPr lang="en-US" dirty="0" smtClean="0"/>
              <a:t>:</a:t>
            </a:r>
          </a:p>
          <a:p>
            <a:endParaRPr lang="en-US" sz="1100" dirty="0"/>
          </a:p>
          <a:p>
            <a:pPr lvl="1"/>
            <a:r>
              <a:rPr lang="en-US" dirty="0"/>
              <a:t>Eligible activities to be </a:t>
            </a:r>
            <a:r>
              <a:rPr lang="en-US" dirty="0" smtClean="0"/>
              <a:t>implemented</a:t>
            </a:r>
          </a:p>
          <a:p>
            <a:pPr lvl="1"/>
            <a:endParaRPr lang="en-US" sz="1100" dirty="0"/>
          </a:p>
          <a:p>
            <a:pPr lvl="1"/>
            <a:r>
              <a:rPr lang="en-US" dirty="0"/>
              <a:t>Potential agricultural or nonindustrial private forest operation </a:t>
            </a:r>
            <a:r>
              <a:rPr lang="en-US" dirty="0" smtClean="0"/>
              <a:t>affected</a:t>
            </a:r>
          </a:p>
          <a:p>
            <a:pPr lvl="1"/>
            <a:endParaRPr lang="en-US" sz="1100" dirty="0"/>
          </a:p>
          <a:p>
            <a:pPr lvl="1"/>
            <a:r>
              <a:rPr lang="en-US" dirty="0"/>
              <a:t>Local, State, multi-State or other geographic area </a:t>
            </a:r>
            <a:r>
              <a:rPr lang="en-US" dirty="0" smtClean="0"/>
              <a:t>covered</a:t>
            </a:r>
          </a:p>
          <a:p>
            <a:pPr lvl="1"/>
            <a:endParaRPr lang="en-US" sz="1100" dirty="0"/>
          </a:p>
          <a:p>
            <a:pPr lvl="1"/>
            <a:r>
              <a:rPr lang="en-US" dirty="0"/>
              <a:t>Planning, outreach, implementation and assessment to be conducted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Partners are responsible for: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Defining the scope of the project</a:t>
            </a:r>
          </a:p>
          <a:p>
            <a:pPr lvl="0"/>
            <a:endParaRPr lang="en-US" sz="1000" dirty="0"/>
          </a:p>
          <a:p>
            <a:pPr lvl="0"/>
            <a:r>
              <a:rPr lang="en-US" dirty="0"/>
              <a:t>Providing outreach and education to eligible producers for potential participation in the project </a:t>
            </a:r>
            <a:endParaRPr lang="en-US" dirty="0" smtClean="0"/>
          </a:p>
          <a:p>
            <a:pPr lvl="0"/>
            <a:endParaRPr lang="en-US" sz="1100" dirty="0"/>
          </a:p>
          <a:p>
            <a:pPr lvl="0"/>
            <a:r>
              <a:rPr lang="en-US" dirty="0" smtClean="0"/>
              <a:t>Assisting landowner’s </a:t>
            </a:r>
            <a:r>
              <a:rPr lang="en-US" dirty="0"/>
              <a:t>or producer’s </a:t>
            </a:r>
            <a:r>
              <a:rPr lang="en-US" dirty="0" smtClean="0"/>
              <a:t>with NRCS applications, at their request;</a:t>
            </a:r>
          </a:p>
          <a:p>
            <a:pPr lvl="0"/>
            <a:endParaRPr lang="en-US" sz="1100" dirty="0"/>
          </a:p>
          <a:p>
            <a:pPr lvl="0"/>
            <a:r>
              <a:rPr lang="en-US" dirty="0"/>
              <a:t>Leveraging financial or technical assistance provided by NRCS with additional funds to help achieve the project </a:t>
            </a:r>
            <a:r>
              <a:rPr lang="en-US" dirty="0" smtClean="0"/>
              <a:t>objectives</a:t>
            </a:r>
          </a:p>
          <a:p>
            <a:pPr lvl="0"/>
            <a:endParaRPr lang="en-US" sz="1100" dirty="0"/>
          </a:p>
          <a:p>
            <a:pPr lvl="0"/>
            <a:r>
              <a:rPr lang="en-US" dirty="0"/>
              <a:t>Conducting and providing an assessment of the project costs and conservation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98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Eastern Snake Plain Aquifer RCPP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6553199" cy="4816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Idaho Department of Water Resources (IDWR) submitted application for RCPP</a:t>
            </a:r>
          </a:p>
          <a:p>
            <a:r>
              <a:rPr lang="en-US" dirty="0" smtClean="0"/>
              <a:t>NRCS funding in the amount of $1.1million</a:t>
            </a:r>
          </a:p>
          <a:p>
            <a:r>
              <a:rPr lang="en-US" dirty="0" smtClean="0"/>
              <a:t>Purpose is to stabilize and recover groundwater levels</a:t>
            </a:r>
          </a:p>
          <a:p>
            <a:r>
              <a:rPr lang="en-US" dirty="0" smtClean="0"/>
              <a:t>Sign-up deadline is November 20, 2015</a:t>
            </a:r>
          </a:p>
          <a:p>
            <a:r>
              <a:rPr lang="en-US" dirty="0" smtClean="0"/>
              <a:t>All applications will be ranked by NRCS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Eastern Snake Plain Aquifer Stabilization RCPP Project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47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1. End gun removal and Irrigated to Dryland conversion</a:t>
            </a:r>
          </a:p>
          <a:p>
            <a:endParaRPr lang="en-US" sz="2400" dirty="0" smtClean="0"/>
          </a:p>
          <a:p>
            <a:r>
              <a:rPr lang="en-US" sz="2400" dirty="0" smtClean="0"/>
              <a:t>2. Variable Rate Irrigation (VRI)</a:t>
            </a:r>
          </a:p>
          <a:p>
            <a:endParaRPr lang="en-US" sz="2400" dirty="0" smtClean="0"/>
          </a:p>
          <a:p>
            <a:r>
              <a:rPr lang="en-US" sz="2400" dirty="0" smtClean="0"/>
              <a:t>3. Flood Irrigation Enhancement</a:t>
            </a:r>
          </a:p>
          <a:p>
            <a:endParaRPr lang="en-US" sz="2400" dirty="0" smtClean="0"/>
          </a:p>
          <a:p>
            <a:r>
              <a:rPr lang="en-US" sz="2400" dirty="0" smtClean="0"/>
              <a:t>4. Thousand Springs Conservation Projects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Eastern Snake Plain Aquifer Stabilization Project  4 options available: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34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90661"/>
            <a:ext cx="7543800" cy="563081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Only </a:t>
            </a:r>
            <a:r>
              <a:rPr lang="en-US" sz="4200" dirty="0"/>
              <a:t>available for groundwater irrigated </a:t>
            </a:r>
            <a:r>
              <a:rPr lang="en-US" sz="4200" dirty="0" smtClean="0"/>
              <a:t>acres </a:t>
            </a:r>
            <a:endParaRPr lang="en-US" sz="4200" dirty="0"/>
          </a:p>
          <a:p>
            <a:r>
              <a:rPr lang="en-US" sz="4200" dirty="0" smtClean="0"/>
              <a:t>The applicant must have a water right review completed by the Idaho Department of Water Resources (IDWR) </a:t>
            </a:r>
          </a:p>
          <a:p>
            <a:r>
              <a:rPr lang="en-US" sz="4200" dirty="0" smtClean="0"/>
              <a:t>The applicant must also sign a contract not to divert with IDWR  and provide a copy of the contract to NRCS prior to obligation</a:t>
            </a:r>
          </a:p>
          <a:p>
            <a:r>
              <a:rPr lang="en-US" sz="4200" dirty="0" smtClean="0"/>
              <a:t>Annually planted crops must make up at least one-third of the crop sequence to be eligible</a:t>
            </a:r>
          </a:p>
          <a:p>
            <a:r>
              <a:rPr lang="en-US" sz="4200" dirty="0" smtClean="0"/>
              <a:t>No acre limits</a:t>
            </a:r>
          </a:p>
          <a:p>
            <a:r>
              <a:rPr lang="en-US" sz="4200" dirty="0" smtClean="0"/>
              <a:t>Must establish vegetation on acres converted (alfalfa counts)</a:t>
            </a:r>
          </a:p>
          <a:p>
            <a:r>
              <a:rPr lang="en-US" sz="4200" dirty="0" smtClean="0"/>
              <a:t>Can harvest and/or graze converted acres</a:t>
            </a:r>
          </a:p>
          <a:p>
            <a:r>
              <a:rPr lang="en-US" sz="4200" dirty="0" smtClean="0"/>
              <a:t>Must remove end guns and/or nozzles from the irrigation system</a:t>
            </a:r>
          </a:p>
          <a:p>
            <a:r>
              <a:rPr lang="en-US" sz="4200" dirty="0" smtClean="0"/>
              <a:t>Payment rate will be approx. $297/acre/year</a:t>
            </a:r>
          </a:p>
          <a:p>
            <a:r>
              <a:rPr lang="en-US" sz="4200" dirty="0" smtClean="0"/>
              <a:t>Contracts will be required for 3 years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End-Gun Removal / Conversion to Dryland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36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RCPP offers opportunities for NRCS to work with partners to encourage: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ocally driven innovation</a:t>
            </a:r>
          </a:p>
          <a:p>
            <a:r>
              <a:rPr lang="en-US" dirty="0" smtClean="0"/>
              <a:t>create solutions</a:t>
            </a:r>
          </a:p>
          <a:p>
            <a:r>
              <a:rPr lang="en-US" dirty="0"/>
              <a:t>a</a:t>
            </a:r>
            <a:r>
              <a:rPr lang="en-US" dirty="0" smtClean="0"/>
              <a:t>ccelerate the conservation mission</a:t>
            </a:r>
          </a:p>
          <a:p>
            <a:r>
              <a:rPr lang="en-US" dirty="0"/>
              <a:t>l</a:t>
            </a:r>
            <a:r>
              <a:rPr lang="en-US" dirty="0" smtClean="0"/>
              <a:t>aunch bold ideas</a:t>
            </a:r>
          </a:p>
          <a:p>
            <a:r>
              <a:rPr lang="en-US" dirty="0"/>
              <a:t>d</a:t>
            </a:r>
            <a:r>
              <a:rPr lang="en-US" dirty="0" smtClean="0"/>
              <a:t>emonstrate the value and efficacy of voluntary, private lands conservation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Only available for groundwater irrigated acres</a:t>
            </a:r>
          </a:p>
          <a:p>
            <a:r>
              <a:rPr lang="en-US" sz="2400" dirty="0" smtClean="0"/>
              <a:t>The applicant must have a water right review completed by the IDWR</a:t>
            </a:r>
          </a:p>
          <a:p>
            <a:r>
              <a:rPr lang="en-US" sz="2400" dirty="0" smtClean="0"/>
              <a:t>Involves the installation of variable rate drives on pivots to allow growers to adjust rotation speeds for varying conditions</a:t>
            </a:r>
          </a:p>
          <a:p>
            <a:r>
              <a:rPr lang="en-US" sz="2400" dirty="0" smtClean="0"/>
              <a:t>Must develop a prescription map based on topography and soil conditions</a:t>
            </a:r>
          </a:p>
          <a:p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Variable Rate Irrigation (VRI)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applicant must have a water right review completed by the IDWR</a:t>
            </a:r>
          </a:p>
          <a:p>
            <a:r>
              <a:rPr lang="en-US" dirty="0" smtClean="0"/>
              <a:t>Purpose is to retain and improve surface water flood irrigation systems that will increase aquifer recharge and will improve quality of wildlife habitat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Flood Irrigation Enhancement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 and Comments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71800"/>
            <a:ext cx="7848599" cy="2318544"/>
          </a:xfrm>
          <a:solidFill>
            <a:schemeClr val="tx1">
              <a:lumMod val="50000"/>
              <a:alpha val="0"/>
            </a:schemeClr>
          </a:solidFill>
          <a:ln w="28575" cmpd="thickThin">
            <a:solidFill>
              <a:schemeClr val="tx2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Contact information:</a:t>
            </a:r>
          </a:p>
          <a:p>
            <a:pPr marL="0" indent="0" algn="ctr">
              <a:buNone/>
            </a:pPr>
            <a:r>
              <a:rPr lang="en-US" sz="2400" dirty="0" smtClean="0"/>
              <a:t>J. Howard Johnson</a:t>
            </a:r>
          </a:p>
          <a:p>
            <a:pPr marL="0" indent="0" algn="ctr">
              <a:buNone/>
            </a:pPr>
            <a:r>
              <a:rPr lang="en-US" sz="2400" dirty="0" smtClean="0"/>
              <a:t>NRCS Rigby Field Office</a:t>
            </a:r>
          </a:p>
          <a:p>
            <a:pPr marL="0" indent="0" algn="ctr">
              <a:buNone/>
            </a:pPr>
            <a:r>
              <a:rPr lang="en-US" sz="2400" dirty="0" smtClean="0"/>
              <a:t>208-745-6664 ext. 101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Measures of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NRCS will measure environmental successes through the following four criteria: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Contributions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Innovation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1. </a:t>
            </a:r>
            <a:r>
              <a:rPr lang="en-US" b="1" dirty="0" smtClean="0"/>
              <a:t>Solutions </a:t>
            </a:r>
            <a:r>
              <a:rPr lang="en-US" dirty="0" smtClean="0"/>
              <a:t>– NRCS will invest in projects that generate near-term results that are measurable from environmental, economic, and social perspectives. Both partners and NRCS staff will be involved with documenting the outcomes of these conservation investments.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b="1" dirty="0" smtClean="0"/>
              <a:t>Contributions –</a:t>
            </a:r>
            <a:r>
              <a:rPr lang="en-US" dirty="0" smtClean="0"/>
              <a:t> NRCS will promote leveraging of other Federal and non-Federal resources. The agency goal is to at least double the total investment in conservation, including cash and in-kind contributions from both Federal and non-Federal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838200"/>
          </a:xfrm>
        </p:spPr>
        <p:txBody>
          <a:bodyPr/>
          <a:lstStyle/>
          <a:p>
            <a:r>
              <a:rPr lang="en-US" dirty="0"/>
              <a:t>Measures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3. </a:t>
            </a:r>
            <a:r>
              <a:rPr lang="en-US" b="1" dirty="0" smtClean="0"/>
              <a:t>Innovation</a:t>
            </a:r>
            <a:r>
              <a:rPr lang="en-US" dirty="0" smtClean="0"/>
              <a:t> – NRCS will select innovative projects that integrate multiple conservation approaches to deliver comprehensive and measurable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4. </a:t>
            </a:r>
            <a:r>
              <a:rPr lang="en-US" b="1" dirty="0" smtClean="0"/>
              <a:t>Participation</a:t>
            </a:r>
            <a:r>
              <a:rPr lang="en-US" dirty="0" smtClean="0"/>
              <a:t> – NRCS will seek to maximize the number of organizations that participate in and contribute to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066800"/>
            <a:ext cx="89916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 </a:t>
            </a:r>
            <a:r>
              <a:rPr lang="en-US" sz="2800" dirty="0" smtClean="0"/>
              <a:t>new</a:t>
            </a:r>
            <a:r>
              <a:rPr lang="en-US" sz="3200" dirty="0" smtClean="0"/>
              <a:t> 2014 Farm Bill conservation program that: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Furthers the conservation, restoration, and sustainable use of soil, water, wildlife on a regional scale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Encourages partners to cooperate with </a:t>
            </a:r>
            <a:r>
              <a:rPr lang="en-US" sz="2400" dirty="0" smtClean="0"/>
              <a:t>producers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Provides assistance through:</a:t>
            </a:r>
          </a:p>
          <a:p>
            <a:pPr lvl="1"/>
            <a:r>
              <a:rPr lang="en-US" sz="2400" dirty="0"/>
              <a:t>Partnership agreements</a:t>
            </a:r>
          </a:p>
          <a:p>
            <a:pPr lvl="1"/>
            <a:r>
              <a:rPr lang="en-US" sz="2400" dirty="0"/>
              <a:t>Program contracts or easement </a:t>
            </a:r>
            <a:r>
              <a:rPr lang="en-US" sz="2400" dirty="0" smtClean="0"/>
              <a:t>agreements</a:t>
            </a:r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C83-3855-4549-A314-0D5D2BA6FAA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2E54E5CA50434A8A8C6D0300D4DD08" ma:contentTypeVersion="0" ma:contentTypeDescription="Create a new document." ma:contentTypeScope="" ma:versionID="2634432a14838e8123e7aff01c608c8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836BC8-8641-441A-BF15-78E7707725C8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7A12E2E-81FF-4029-8D8F-BB45E33F60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68D501-9E64-4FA7-97A6-07B4E9E9DB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6755</TotalTime>
  <Words>1349</Words>
  <Application>Microsoft Office PowerPoint</Application>
  <PresentationFormat>On-screen Show (4:3)</PresentationFormat>
  <Paragraphs>219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Custom Design</vt:lpstr>
      <vt:lpstr>Theme1</vt:lpstr>
      <vt:lpstr>Photo Editor Photo</vt:lpstr>
      <vt:lpstr>Regional Conservation Partnership Program  </vt:lpstr>
      <vt:lpstr>PowerPoint Presentation</vt:lpstr>
      <vt:lpstr>Vision</vt:lpstr>
      <vt:lpstr>Measures of Success</vt:lpstr>
      <vt:lpstr>Measures of Success</vt:lpstr>
      <vt:lpstr>Measures of Success</vt:lpstr>
      <vt:lpstr>Measures of Success</vt:lpstr>
      <vt:lpstr>Measures of Success</vt:lpstr>
      <vt:lpstr>A new 2014 Farm Bill conservation program that:</vt:lpstr>
      <vt:lpstr>PowerPoint Presentation</vt:lpstr>
      <vt:lpstr>Receives funding: </vt:lpstr>
      <vt:lpstr>Allocates funding by:</vt:lpstr>
      <vt:lpstr>National Funding Pool</vt:lpstr>
      <vt:lpstr>Allows the Secretary to establish Critical Conservation Areas: </vt:lpstr>
      <vt:lpstr>Critical Conservation Areas</vt:lpstr>
      <vt:lpstr>PowerPoint Presentation</vt:lpstr>
      <vt:lpstr>Priority Resource Concerns for Idaho</vt:lpstr>
      <vt:lpstr>NRCS is now accepting proposals for RCPP</vt:lpstr>
      <vt:lpstr>Eligible lands and partners for RCPP</vt:lpstr>
      <vt:lpstr>Applications</vt:lpstr>
      <vt:lpstr>Application Caveats …..</vt:lpstr>
      <vt:lpstr>NRCS may give higher priority to proposals that:</vt:lpstr>
      <vt:lpstr>Partnership Agreements:</vt:lpstr>
      <vt:lpstr>Partners are responsible for:</vt:lpstr>
      <vt:lpstr>Eastern Snake Plain Aquifer RCPP </vt:lpstr>
      <vt:lpstr>Eastern Snake Plain Aquifer Stabilization RCPP Project</vt:lpstr>
      <vt:lpstr>Eastern Snake Plain Aquifer Stabilization Project  4 options available:</vt:lpstr>
      <vt:lpstr>PowerPoint Presentation</vt:lpstr>
      <vt:lpstr>End-Gun Removal / Conversion to Dryland</vt:lpstr>
      <vt:lpstr>Variable Rate Irrigation (VRI)</vt:lpstr>
      <vt:lpstr>Flood Irrigation Enhancement</vt:lpstr>
      <vt:lpstr>Questions and Comments</vt:lpstr>
      <vt:lpstr>PowerPoint Presentation</vt:lpstr>
    </vt:vector>
  </TitlesOfParts>
  <Company>USDA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Conservation Partnership Program  (RCPP)</dc:title>
  <dc:creator>dennis.kimberlin</dc:creator>
  <cp:lastModifiedBy>Rob</cp:lastModifiedBy>
  <cp:revision>65</cp:revision>
  <cp:lastPrinted>2014-06-06T16:21:50Z</cp:lastPrinted>
  <dcterms:created xsi:type="dcterms:W3CDTF">2014-05-23T14:36:35Z</dcterms:created>
  <dcterms:modified xsi:type="dcterms:W3CDTF">2015-10-13T14:28:06Z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0x0101000A2E54E5CA50434A8A8C6D0300D4DD08</vt:lpwstr>
  </property>
</Properties>
</file>